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858000" cy="9144000"/>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32" d="100"/>
          <a:sy n="32" d="100"/>
        </p:scale>
        <p:origin x="-2400" y="-84"/>
      </p:cViewPr>
      <p:guideLst>
        <p:guide orient="horz" pos="5103"/>
        <p:guide pos="3629"/>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pPr/>
              <a:t>8/1/2022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 name="Picture 30" descr="376 Skin Cancer Screening Illustrations &amp; Clip Art - iStock"/>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11879" y="8692295"/>
            <a:ext cx="4394388" cy="371059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D:\Descarcari Internet\sigle.png"/>
          <p:cNvPicPr/>
          <p:nvPr/>
        </p:nvPicPr>
        <p:blipFill>
          <a:blip r:embed="rId3" cstate="print"/>
          <a:srcRect/>
          <a:stretch>
            <a:fillRect/>
          </a:stretch>
        </p:blipFill>
        <p:spPr bwMode="auto">
          <a:xfrm>
            <a:off x="2622458" y="13428233"/>
            <a:ext cx="6529735" cy="753854"/>
          </a:xfrm>
          <a:prstGeom prst="rect">
            <a:avLst/>
          </a:prstGeom>
          <a:noFill/>
          <a:ln w="9525">
            <a:noFill/>
            <a:miter lim="800000"/>
            <a:headEnd/>
            <a:tailEnd/>
          </a:ln>
        </p:spPr>
      </p:pic>
      <p:sp>
        <p:nvSpPr>
          <p:cNvPr id="6" name="TextBox 5"/>
          <p:cNvSpPr txBox="1"/>
          <p:nvPr/>
        </p:nvSpPr>
        <p:spPr>
          <a:xfrm>
            <a:off x="1251037" y="1929623"/>
            <a:ext cx="9694362" cy="2337178"/>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FII CONȘTIENT DE IMPORTANȚA PROTEJĂRII PIELII!</a:t>
            </a:r>
          </a:p>
          <a:p>
            <a:pPr algn="ctr"/>
            <a:r>
              <a:rPr lang="ro-RO" sz="2500"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Cum poți să reduci riscul de cancer de piele</a:t>
            </a:r>
          </a:p>
          <a:p>
            <a:pPr algn="ctr"/>
            <a:endParaRPr lang="ro-RO" dirty="0" smtClean="0">
              <a:solidFill>
                <a:srgbClr val="FF6600"/>
              </a:solidFill>
              <a:latin typeface="Verdana" panose="020B0604030504040204" pitchFamily="34" charset="0"/>
              <a:ea typeface="Verdana" panose="020B0604030504040204" pitchFamily="34" charset="0"/>
              <a:cs typeface="Arial" pitchFamily="34" charset="0"/>
            </a:endParaRP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411300" y="3608174"/>
            <a:ext cx="7702218" cy="428482"/>
          </a:xfrm>
          <a:prstGeom prst="rect">
            <a:avLst/>
          </a:prstGeom>
          <a:noFill/>
        </p:spPr>
        <p:txBody>
          <a:bodyPr wrap="square" lIns="113157" tIns="56579" rIns="113157" bIns="56579" rtlCol="0">
            <a:spAutoFit/>
          </a:bodyPr>
          <a:lstStyle/>
          <a:p>
            <a:r>
              <a:rPr lang="ro-RO" sz="2000" dirty="0">
                <a:latin typeface="Verdana" panose="020B0604030504040204" pitchFamily="34" charset="0"/>
                <a:ea typeface="Verdana" panose="020B0604030504040204" pitchFamily="34" charset="0"/>
              </a:rPr>
              <a:t>O serie de schimbări în stilul de viață te pot ajuta:</a:t>
            </a:r>
            <a:endParaRPr lang="en-US" sz="2000" dirty="0">
              <a:latin typeface="Verdana" panose="020B0604030504040204" pitchFamily="34" charset="0"/>
              <a:ea typeface="Verdana" panose="020B0604030504040204" pitchFamily="34" charset="0"/>
            </a:endParaRPr>
          </a:p>
        </p:txBody>
      </p:sp>
      <p:sp>
        <p:nvSpPr>
          <p:cNvPr id="9" name="TextBox 8"/>
          <p:cNvSpPr txBox="1"/>
          <p:nvPr/>
        </p:nvSpPr>
        <p:spPr>
          <a:xfrm>
            <a:off x="4741193" y="8882224"/>
            <a:ext cx="1862997" cy="103759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Mergi la medic pentru verificarea regulată a pielii</a:t>
            </a:r>
            <a:endParaRPr lang="en-US" sz="1500" dirty="0">
              <a:latin typeface="Verdana" panose="020B0604030504040204" pitchFamily="34" charset="0"/>
              <a:ea typeface="Verdana" panose="020B0604030504040204" pitchFamily="34" charset="0"/>
            </a:endParaRPr>
          </a:p>
        </p:txBody>
      </p:sp>
      <p:sp>
        <p:nvSpPr>
          <p:cNvPr id="10" name="TextBox 9"/>
          <p:cNvSpPr txBox="1"/>
          <p:nvPr/>
        </p:nvSpPr>
        <p:spPr>
          <a:xfrm>
            <a:off x="6521533" y="4923169"/>
            <a:ext cx="1186103" cy="81801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utilizarea solarului</a:t>
            </a:r>
            <a:endParaRPr lang="en-US" sz="1500" dirty="0">
              <a:latin typeface="Verdana" panose="020B0604030504040204" pitchFamily="34" charset="0"/>
              <a:ea typeface="Verdana" panose="020B0604030504040204" pitchFamily="34" charset="0"/>
            </a:endParaRPr>
          </a:p>
        </p:txBody>
      </p:sp>
      <p:sp>
        <p:nvSpPr>
          <p:cNvPr id="11" name="TextBox 10"/>
          <p:cNvSpPr txBox="1"/>
          <p:nvPr/>
        </p:nvSpPr>
        <p:spPr>
          <a:xfrm>
            <a:off x="8947604" y="4707611"/>
            <a:ext cx="1680883" cy="1519166"/>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pălărie și haine de protecție pentru a-ți proteja fața, gâtul și umerii</a:t>
            </a:r>
            <a:endParaRPr lang="en-US" sz="1500" dirty="0">
              <a:latin typeface="Verdana" panose="020B0604030504040204" pitchFamily="34" charset="0"/>
              <a:ea typeface="Verdana" panose="020B0604030504040204" pitchFamily="34" charset="0"/>
            </a:endParaRPr>
          </a:p>
        </p:txBody>
      </p:sp>
      <p:sp>
        <p:nvSpPr>
          <p:cNvPr id="12" name="TextBox 11"/>
          <p:cNvSpPr txBox="1"/>
          <p:nvPr/>
        </p:nvSpPr>
        <p:spPr>
          <a:xfrm>
            <a:off x="3014481" y="6173781"/>
            <a:ext cx="1599512" cy="1986601"/>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Utilizează creme de protecție solară cu factor înalt, rezistente la apă la fiecare două ore</a:t>
            </a:r>
            <a:endParaRPr lang="en-US" sz="1500" dirty="0">
              <a:latin typeface="Verdana" panose="020B0604030504040204" pitchFamily="34" charset="0"/>
              <a:ea typeface="Verdana" panose="020B0604030504040204" pitchFamily="34" charset="0"/>
            </a:endParaRPr>
          </a:p>
        </p:txBody>
      </p:sp>
      <p:sp>
        <p:nvSpPr>
          <p:cNvPr id="13" name="TextBox 12"/>
          <p:cNvSpPr txBox="1"/>
          <p:nvPr/>
        </p:nvSpPr>
        <p:spPr>
          <a:xfrm>
            <a:off x="6104702" y="6818170"/>
            <a:ext cx="1339127" cy="128544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ochelari de soare cu protecție UV</a:t>
            </a:r>
            <a:endParaRPr lang="en-US" sz="1500" dirty="0">
              <a:latin typeface="Verdana" panose="020B0604030504040204" pitchFamily="34" charset="0"/>
              <a:ea typeface="Verdana" panose="020B0604030504040204" pitchFamily="34" charset="0"/>
            </a:endParaRPr>
          </a:p>
        </p:txBody>
      </p:sp>
      <p:sp>
        <p:nvSpPr>
          <p:cNvPr id="14" name="TextBox 13"/>
          <p:cNvSpPr txBox="1"/>
          <p:nvPr/>
        </p:nvSpPr>
        <p:spPr>
          <a:xfrm>
            <a:off x="8947603" y="6803236"/>
            <a:ext cx="1505029" cy="1752884"/>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Stai la umbră între orele 11,00-15,00 când radiațiile UV sunt mai puternice</a:t>
            </a:r>
            <a:endParaRPr lang="en-US" sz="1500" dirty="0">
              <a:latin typeface="Verdana" panose="020B0604030504040204" pitchFamily="34" charset="0"/>
              <a:ea typeface="Verdana" panose="020B0604030504040204" pitchFamily="34" charset="0"/>
            </a:endParaRPr>
          </a:p>
        </p:txBody>
      </p:sp>
      <p:sp>
        <p:nvSpPr>
          <p:cNvPr id="15" name="TextBox 14"/>
          <p:cNvSpPr txBox="1"/>
          <p:nvPr/>
        </p:nvSpPr>
        <p:spPr>
          <a:xfrm>
            <a:off x="3177856" y="4641377"/>
            <a:ext cx="1264204" cy="107712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supra-expunerea la soare</a:t>
            </a:r>
            <a:endParaRPr lang="en-US" sz="1500" dirty="0">
              <a:latin typeface="Verdana" panose="020B0604030504040204" pitchFamily="34" charset="0"/>
              <a:ea typeface="Verdana" panose="020B0604030504040204" pitchFamily="34" charset="0"/>
            </a:endParaRPr>
          </a:p>
        </p:txBody>
      </p:sp>
      <p:sp>
        <p:nvSpPr>
          <p:cNvPr id="17" name="TextBox 16"/>
          <p:cNvSpPr txBox="1"/>
          <p:nvPr/>
        </p:nvSpPr>
        <p:spPr>
          <a:xfrm>
            <a:off x="5464686" y="10078889"/>
            <a:ext cx="4593953" cy="1752884"/>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rPr>
              <a:t>CONTROLUL REGULAT </a:t>
            </a:r>
          </a:p>
          <a:p>
            <a:pPr algn="ctr"/>
            <a:r>
              <a:rPr lang="ro-RO" sz="3500" b="1" dirty="0">
                <a:solidFill>
                  <a:srgbClr val="FF6600"/>
                </a:solidFill>
                <a:effectLst>
                  <a:outerShdw blurRad="38100" dist="38100" dir="2700000" algn="tl">
                    <a:srgbClr val="000000">
                      <a:alpha val="43137"/>
                    </a:srgbClr>
                  </a:outerShdw>
                </a:effectLst>
              </a:rPr>
              <a:t>ÎȚI POATE </a:t>
            </a:r>
          </a:p>
          <a:p>
            <a:pPr algn="ctr"/>
            <a:r>
              <a:rPr lang="ro-RO" sz="3500" b="1" dirty="0">
                <a:solidFill>
                  <a:srgbClr val="FF6600"/>
                </a:solidFill>
                <a:effectLst>
                  <a:outerShdw blurRad="38100" dist="38100" dir="2700000" algn="tl">
                    <a:srgbClr val="000000">
                      <a:alpha val="43137"/>
                    </a:srgbClr>
                  </a:outerShdw>
                </a:effectLst>
              </a:rPr>
              <a:t>SALVA VIAȚA!</a:t>
            </a:r>
            <a:endParaRPr lang="en-US" sz="3500" b="1" dirty="0">
              <a:solidFill>
                <a:srgbClr val="FF6600"/>
              </a:solidFill>
              <a:effectLst>
                <a:outerShdw blurRad="38100" dist="38100" dir="2700000" algn="tl">
                  <a:srgbClr val="000000">
                    <a:alpha val="43137"/>
                  </a:srgbClr>
                </a:outerShdw>
              </a:effectLst>
            </a:endParaRPr>
          </a:p>
        </p:txBody>
      </p:sp>
      <p:pic>
        <p:nvPicPr>
          <p:cNvPr id="1026" name="Picture 2" descr="Danger of UV rays RGB color icon. Ultraviolet exposure risk during summer.  Caution to prevent heat exhaustion. Sun overexposure. Isolated vector  illustration. Heat stroke simple filled line drawing 2869741 Vector Art at"/>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8164" y="4079722"/>
            <a:ext cx="1599513" cy="1686893"/>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Woman Tanning Bed Salon High Resolution Stock Photography and Images - Alamy"/>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17876" t="14602" r="16975" b="18461"/>
          <a:stretch/>
        </p:blipFill>
        <p:spPr bwMode="auto">
          <a:xfrm>
            <a:off x="4965931" y="4516549"/>
            <a:ext cx="1444582" cy="1272737"/>
          </a:xfrm>
          <a:prstGeom prst="rect">
            <a:avLst/>
          </a:prstGeom>
          <a:noFill/>
          <a:extLst>
            <a:ext uri="{909E8E84-426E-40DD-AFC4-6F175D3DCCD1}">
              <a14:hiddenFill xmlns:a14="http://schemas.microsoft.com/office/drawing/2010/main" xmlns="">
                <a:solidFill>
                  <a:srgbClr val="FFFFFF"/>
                </a:solidFill>
              </a14:hiddenFill>
            </a:ext>
          </a:extLst>
        </p:spPr>
      </p:pic>
      <p:pic>
        <p:nvPicPr>
          <p:cNvPr id="1040" name="Picture 16" descr="Yes Sign and No Icon Set. Vector 41648269"/>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l="56754" t="54121" r="9980" b="11111"/>
          <a:stretch/>
        </p:blipFill>
        <p:spPr bwMode="auto">
          <a:xfrm>
            <a:off x="1283330" y="4226977"/>
            <a:ext cx="787961" cy="903269"/>
          </a:xfrm>
          <a:prstGeom prst="rect">
            <a:avLst/>
          </a:prstGeom>
          <a:noFill/>
          <a:extLst>
            <a:ext uri="{909E8E84-426E-40DD-AFC4-6F175D3DCCD1}">
              <a14:hiddenFill xmlns:a14="http://schemas.microsoft.com/office/drawing/2010/main" xmlns="">
                <a:solidFill>
                  <a:srgbClr val="FFFFFF"/>
                </a:solidFill>
              </a14:hiddenFill>
            </a:ext>
          </a:extLst>
        </p:spPr>
      </p:pic>
      <p:pic>
        <p:nvPicPr>
          <p:cNvPr id="104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8664" t="54817" r="54093" b="10415"/>
          <a:stretch/>
        </p:blipFill>
        <p:spPr bwMode="auto">
          <a:xfrm>
            <a:off x="8198589" y="5266368"/>
            <a:ext cx="791670" cy="810600"/>
          </a:xfrm>
          <a:prstGeom prst="rect">
            <a:avLst/>
          </a:prstGeom>
          <a:noFill/>
          <a:extLst>
            <a:ext uri="{909E8E84-426E-40DD-AFC4-6F175D3DCCD1}">
              <a14:hiddenFill xmlns:a14="http://schemas.microsoft.com/office/drawing/2010/main" xmlns="">
                <a:solidFill>
                  <a:srgbClr val="FFFFFF"/>
                </a:solidFill>
              </a14:hiddenFill>
            </a:ext>
          </a:extLst>
        </p:spPr>
      </p:pic>
      <p:pic>
        <p:nvPicPr>
          <p:cNvPr id="30"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8664" t="54817" r="54093" b="10415"/>
          <a:stretch/>
        </p:blipFill>
        <p:spPr bwMode="auto">
          <a:xfrm>
            <a:off x="1302329" y="6056638"/>
            <a:ext cx="791670" cy="810600"/>
          </a:xfrm>
          <a:prstGeom prst="rect">
            <a:avLst/>
          </a:prstGeom>
          <a:noFill/>
          <a:extLst>
            <a:ext uri="{909E8E84-426E-40DD-AFC4-6F175D3DCCD1}">
              <a14:hiddenFill xmlns:a14="http://schemas.microsoft.com/office/drawing/2010/main" xmlns="">
                <a:solidFill>
                  <a:srgbClr val="FFFFFF"/>
                </a:solidFill>
              </a14:hiddenFill>
            </a:ext>
          </a:extLst>
        </p:spPr>
      </p:pic>
      <p:pic>
        <p:nvPicPr>
          <p:cNvPr id="31"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8664" t="54817" r="54093" b="10415"/>
          <a:stretch/>
        </p:blipFill>
        <p:spPr bwMode="auto">
          <a:xfrm>
            <a:off x="5044018" y="7333015"/>
            <a:ext cx="791670" cy="810600"/>
          </a:xfrm>
          <a:prstGeom prst="rect">
            <a:avLst/>
          </a:prstGeom>
          <a:noFill/>
          <a:extLst>
            <a:ext uri="{909E8E84-426E-40DD-AFC4-6F175D3DCCD1}">
              <a14:hiddenFill xmlns:a14="http://schemas.microsoft.com/office/drawing/2010/main" xmlns="">
                <a:solidFill>
                  <a:srgbClr val="FFFFFF"/>
                </a:solidFill>
              </a14:hiddenFill>
            </a:ext>
          </a:extLst>
        </p:spPr>
      </p:pic>
      <p:pic>
        <p:nvPicPr>
          <p:cNvPr id="3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8664" t="54817" r="54093" b="10415"/>
          <a:stretch/>
        </p:blipFill>
        <p:spPr bwMode="auto">
          <a:xfrm>
            <a:off x="8120629" y="7542445"/>
            <a:ext cx="791670" cy="810600"/>
          </a:xfrm>
          <a:prstGeom prst="rect">
            <a:avLst/>
          </a:prstGeom>
          <a:noFill/>
          <a:extLst>
            <a:ext uri="{909E8E84-426E-40DD-AFC4-6F175D3DCCD1}">
              <a14:hiddenFill xmlns:a14="http://schemas.microsoft.com/office/drawing/2010/main" xmlns="">
                <a:solidFill>
                  <a:srgbClr val="FFFFFF"/>
                </a:solidFill>
              </a14:hiddenFill>
            </a:ext>
          </a:extLst>
        </p:spPr>
      </p:pic>
      <p:pic>
        <p:nvPicPr>
          <p:cNvPr id="33"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8664" t="54817" r="54093" b="10415"/>
          <a:stretch/>
        </p:blipFill>
        <p:spPr bwMode="auto">
          <a:xfrm>
            <a:off x="1411300" y="8991488"/>
            <a:ext cx="791670" cy="810600"/>
          </a:xfrm>
          <a:prstGeom prst="rect">
            <a:avLst/>
          </a:prstGeom>
          <a:noFill/>
          <a:extLst>
            <a:ext uri="{909E8E84-426E-40DD-AFC4-6F175D3DCCD1}">
              <a14:hiddenFill xmlns:a14="http://schemas.microsoft.com/office/drawing/2010/main" xmlns="">
                <a:solidFill>
                  <a:srgbClr val="FFFFFF"/>
                </a:solidFill>
              </a14:hiddenFill>
            </a:ext>
          </a:extLst>
        </p:spPr>
      </p:pic>
      <p:pic>
        <p:nvPicPr>
          <p:cNvPr id="34" name="Picture 16" descr="Yes Sign and No Icon Set. Vector 41648269"/>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l="56754" t="54121" r="9980" b="11111"/>
          <a:stretch/>
        </p:blipFill>
        <p:spPr bwMode="auto">
          <a:xfrm>
            <a:off x="4347212" y="4266800"/>
            <a:ext cx="787961" cy="903269"/>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7"/>
          <p:cNvPicPr>
            <a:picLocks noChangeAspect="1"/>
          </p:cNvPicPr>
          <p:nvPr/>
        </p:nvPicPr>
        <p:blipFill rotWithShape="1">
          <a:blip r:embed="rId8" cstate="print">
            <a:extLst>
              <a:ext uri="{28A0092B-C50C-407E-A947-70E740481C1C}">
                <a14:useLocalDpi xmlns:a14="http://schemas.microsoft.com/office/drawing/2010/main" xmlns="" val="0"/>
              </a:ext>
            </a:extLst>
          </a:blip>
          <a:srcRect r="72128" b="79344"/>
          <a:stretch/>
        </p:blipFill>
        <p:spPr>
          <a:xfrm>
            <a:off x="7883995" y="4341119"/>
            <a:ext cx="1160880" cy="874672"/>
          </a:xfrm>
          <a:prstGeom prst="rect">
            <a:avLst/>
          </a:prstGeom>
        </p:spPr>
      </p:pic>
      <p:pic>
        <p:nvPicPr>
          <p:cNvPr id="1046" name="Picture 22" descr="https://i.pinimg.com/564x/68/83/fc/6883fc230caaba99fe8ea3f5dfff69d5.jpg"/>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l="54515" t="48334" r="7115" b="41593"/>
          <a:stretch/>
        </p:blipFill>
        <p:spPr bwMode="auto">
          <a:xfrm>
            <a:off x="7761663" y="6158212"/>
            <a:ext cx="1308273" cy="1421239"/>
          </a:xfrm>
          <a:prstGeom prst="rect">
            <a:avLst/>
          </a:prstGeom>
          <a:noFill/>
          <a:extLst>
            <a:ext uri="{909E8E84-426E-40DD-AFC4-6F175D3DCCD1}">
              <a14:hiddenFill xmlns:a14="http://schemas.microsoft.com/office/drawing/2010/main" xmlns="">
                <a:solidFill>
                  <a:srgbClr val="FFFFFF"/>
                </a:solidFill>
              </a14:hiddenFill>
            </a:ext>
          </a:extLst>
        </p:spPr>
      </p:pic>
      <p:pic>
        <p:nvPicPr>
          <p:cNvPr id="1048" name="Picture 24" descr="How to Draw Sunglasses - Step by Step Easy Drawing Guides - Drawing Howtos"/>
          <p:cNvPicPr>
            <a:picLocks noChangeAspect="1" noChangeArrowheads="1"/>
          </p:cNvPicPr>
          <p:nvPr/>
        </p:nvPicPr>
        <p:blipFill rotWithShape="1">
          <a:blip r:embed="rId10" cstate="print">
            <a:extLst>
              <a:ext uri="{28A0092B-C50C-407E-A947-70E740481C1C}">
                <a14:useLocalDpi xmlns:a14="http://schemas.microsoft.com/office/drawing/2010/main" xmlns="" val="0"/>
              </a:ext>
            </a:extLst>
          </a:blip>
          <a:srcRect l="18894" t="22626" r="19132" b="27842"/>
          <a:stretch/>
        </p:blipFill>
        <p:spPr bwMode="auto">
          <a:xfrm>
            <a:off x="4965930" y="6291040"/>
            <a:ext cx="1135563" cy="957154"/>
          </a:xfrm>
          <a:prstGeom prst="rect">
            <a:avLst/>
          </a:prstGeom>
          <a:noFill/>
          <a:extLst>
            <a:ext uri="{909E8E84-426E-40DD-AFC4-6F175D3DCCD1}">
              <a14:hiddenFill xmlns:a14="http://schemas.microsoft.com/office/drawing/2010/main" xmlns="">
                <a:solidFill>
                  <a:srgbClr val="FFFFFF"/>
                </a:solidFill>
              </a14:hiddenFill>
            </a:ext>
          </a:extLst>
        </p:spPr>
      </p:pic>
      <p:pic>
        <p:nvPicPr>
          <p:cNvPr id="1052" name="Picture 28" descr="Free Sunscreen Cliparts, Download Free Sunscreen Cliparts png images, Free  ClipArts on Clipart Library"/>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2202971" y="6012038"/>
            <a:ext cx="582376" cy="1236156"/>
          </a:xfrm>
          <a:prstGeom prst="rect">
            <a:avLst/>
          </a:prstGeom>
          <a:noFill/>
          <a:extLst>
            <a:ext uri="{909E8E84-426E-40DD-AFC4-6F175D3DCCD1}">
              <a14:hiddenFill xmlns:a14="http://schemas.microsoft.com/office/drawing/2010/main" xmlns="">
                <a:solidFill>
                  <a:srgbClr val="FFFFFF"/>
                </a:solidFill>
              </a14:hiddenFill>
            </a:ext>
          </a:extLst>
        </p:spPr>
      </p:pic>
      <p:sp>
        <p:nvSpPr>
          <p:cNvPr id="43" name="TextBox 42"/>
          <p:cNvSpPr txBox="1"/>
          <p:nvPr/>
        </p:nvSpPr>
        <p:spPr>
          <a:xfrm>
            <a:off x="1563805" y="14627445"/>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302329" y="445843"/>
            <a:ext cx="9643070" cy="1145315"/>
          </a:xfrm>
          <a:prstGeom prst="rect">
            <a:avLst/>
          </a:prstGeom>
          <a:solidFill>
            <a:schemeClr val="accent1">
              <a:lumMod val="40000"/>
              <a:lumOff val="60000"/>
            </a:schemeClr>
          </a:solidFill>
        </p:spPr>
        <p:txBody>
          <a:bodyPr wrap="square" lIns="113157" tIns="56579" rIns="113157" bIns="56579" rtlCol="0">
            <a:spAutoFit/>
          </a:bodyPr>
          <a:lstStyle/>
          <a:p>
            <a:pPr algn="ctr"/>
            <a:r>
              <a:rPr lang="ro-RO" sz="3000" b="1" cap="all" dirty="0"/>
              <a:t>ProtecȚia solară – un pas important SPRE sănătate!</a:t>
            </a:r>
            <a:endParaRPr lang="ro-RO" sz="3000" dirty="0"/>
          </a:p>
          <a:p>
            <a:pPr algn="ctr"/>
            <a:r>
              <a:rPr lang="ro-RO" sz="2000" dirty="0">
                <a:latin typeface="Verdana" panose="020B0604030504040204" pitchFamily="34" charset="0"/>
                <a:ea typeface="Verdana" panose="020B0604030504040204" pitchFamily="34" charset="0"/>
                <a:cs typeface="Arial" pitchFamily="34" charset="0"/>
              </a:rPr>
              <a:t>August 2022</a:t>
            </a:r>
          </a:p>
          <a:p>
            <a:pPr algn="ctr"/>
            <a:endParaRPr lang="ro-RO" sz="1700" dirty="0">
              <a:latin typeface="Verdana" panose="020B0604030504040204" pitchFamily="34" charset="0"/>
              <a:ea typeface="Verdana" panose="020B0604030504040204" pitchFamily="34" charset="0"/>
              <a:cs typeface="Arial" pitchFamily="34" charset="0"/>
            </a:endParaRPr>
          </a:p>
        </p:txBody>
      </p:sp>
      <p:sp>
        <p:nvSpPr>
          <p:cNvPr id="2" name="Rectangle 1"/>
          <p:cNvSpPr/>
          <p:nvPr/>
        </p:nvSpPr>
        <p:spPr>
          <a:xfrm>
            <a:off x="3906847" y="12620799"/>
            <a:ext cx="3960956" cy="338554"/>
          </a:xfrm>
          <a:prstGeom prst="rect">
            <a:avLst/>
          </a:prstGeom>
        </p:spPr>
        <p:txBody>
          <a:bodyPr wrap="none">
            <a:spAutoFit/>
          </a:bodyPr>
          <a:lstStyle/>
          <a:p>
            <a:pPr algn="ctr"/>
            <a:r>
              <a:rPr lang="ro-RO" sz="1600" dirty="0">
                <a:latin typeface="Verdana" panose="020B0604030504040204" pitchFamily="34" charset="0"/>
                <a:ea typeface="Verdana" panose="020B0604030504040204" pitchFamily="34" charset="0"/>
                <a:cs typeface="Arial" pitchFamily="34" charset="0"/>
              </a:rPr>
              <a:t>Material adresat populației generale </a:t>
            </a:r>
            <a:endParaRPr lang="en-US" sz="1600" b="1" cap="all" dirty="0">
              <a:solidFill>
                <a:srgbClr val="FF6600"/>
              </a:solidFill>
            </a:endParaRPr>
          </a:p>
        </p:txBody>
      </p:sp>
      <p:pic>
        <p:nvPicPr>
          <p:cNvPr id="35" name="Picture 34"/>
          <p:cNvPicPr>
            <a:picLocks noChangeAspect="1" noChangeArrowheads="1"/>
          </p:cNvPicPr>
          <p:nvPr/>
        </p:nvPicPr>
        <p:blipFill>
          <a:blip r:embed="rId12" cstate="print"/>
          <a:srcRect/>
          <a:stretch>
            <a:fillRect/>
          </a:stretch>
        </p:blipFill>
        <p:spPr bwMode="auto">
          <a:xfrm>
            <a:off x="9668492" y="13366923"/>
            <a:ext cx="562175" cy="499973"/>
          </a:xfrm>
          <a:prstGeom prst="rect">
            <a:avLst/>
          </a:prstGeom>
          <a:noFill/>
        </p:spPr>
      </p:pic>
    </p:spTree>
    <p:extLst>
      <p:ext uri="{BB962C8B-B14F-4D97-AF65-F5344CB8AC3E}">
        <p14:creationId xmlns:p14="http://schemas.microsoft.com/office/powerpoint/2010/main" xmlns=""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136</Words>
  <Application>Microsoft Office PowerPoint</Application>
  <PresentationFormat>Custom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User</cp:lastModifiedBy>
  <cp:revision>29</cp:revision>
  <cp:lastPrinted>2022-05-17T06:15:23Z</cp:lastPrinted>
  <dcterms:created xsi:type="dcterms:W3CDTF">2022-05-09T07:43:17Z</dcterms:created>
  <dcterms:modified xsi:type="dcterms:W3CDTF">2022-08-01T20:37:48Z</dcterms:modified>
</cp:coreProperties>
</file>