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678" autoAdjust="0"/>
  </p:normalViewPr>
  <p:slideViewPr>
    <p:cSldViewPr snapToGrid="0">
      <p:cViewPr varScale="1">
        <p:scale>
          <a:sx n="59" d="100"/>
          <a:sy n="59" d="100"/>
        </p:scale>
        <p:origin x="102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A90B56-A38A-4E1F-AD70-8717067A39B2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1C5269-EDC6-4987-80B1-3FE477B34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9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5269-EDC6-4987-80B1-3FE477B340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9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5269-EDC6-4987-80B1-3FE477B340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5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ED71-2D9F-F9FA-51BE-4BD8503A9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A0440-EA31-602E-AC01-886A3D1F5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7178E-AB51-5CDE-C12F-C91B750B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EE53-A34B-1BF9-935A-1E866F42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4AF81-6845-F0AB-7349-0346CE1A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E6F5B-0E92-249E-F413-D0AB6703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FA514-9B0A-45D3-7759-D9017FBA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3E42-7BAF-7FA5-34B0-881E752F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2F795-F82B-3E9F-F9FA-E68C9D0A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76220-6A20-E5B4-58C8-26A612ED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6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B1CDF-EEA5-2E7B-FA80-386270871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BF9E2-97F9-9595-45C4-9DC4EEAF0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A55EA-3761-BA74-28F9-E583326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D095-2EF7-0117-21C2-6C76C149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559D-1E0F-1F9B-0A63-C50BC284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5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513D-FA6F-44B7-F86A-839A4C55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08422-5F48-ED52-45FB-7515CBF8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5889-607E-34D9-9AA5-A0CC71ED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8E17B-7819-0F1E-7FBB-9DCB47F3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D9A5F-197E-2D1E-766A-BCE9A3AA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3CF7B-3F27-D99F-A07C-6FA58A77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2E03-EE51-3579-0E6C-5E8373C3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16CA-ECD3-7F3F-9202-57C11DF0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46319-669E-42C7-2248-3F8DAB79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5ACF-18AF-D329-8326-4AE270D2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D663-9FA5-E36D-1F4D-F9BFFE6A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5BAC1-CB07-20E8-D123-A29653728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825C-3530-2DD2-256F-75D6FBE29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5921E-3632-E749-D9A0-24D05E6B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6F507-EAD7-1E1D-CA27-6DEB620E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CA788-CA15-6ECF-C37F-BDBE77E8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3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3DA5-2300-074E-4CF0-0E2B1664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FD564-3FAE-3671-36FA-505A7DFC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72213-5613-FA82-31BD-CD89949FC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08D85-2533-7296-150C-606E2DD91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A3368-41C8-DEAD-CDAB-2F474C1F4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03329-8173-C282-2286-2A222B9E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0990A-B8DB-B196-FE72-53C8AA12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FBCE5-320F-92C2-AA78-15ED5AA1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A585-BFB4-F17E-6D73-AD2C8A38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26C738-E8F4-D594-6666-F0B1B7A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57BAF-9ACF-75EF-A12A-B277AFA5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13BFD-5306-59E3-291A-84F03D90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50814-46D6-F8B1-C49A-FFA10DCB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6100C-E267-C8A8-8996-EEBE2F20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52BD3-2041-016A-628F-BF08909B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2971-544B-C9FF-54DE-B4987DD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13048-3AA3-5B24-B258-3F7752A2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A422-8D5D-7A63-86BC-6535ED6B8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3AE5A-BD7C-BFA5-3FA7-4B12FAFA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37493-AD9C-D447-2487-2F11EAFE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44A02-2D96-639A-2CE0-C0CD491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0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C220E-7BE6-9FFF-8999-1AF0CD83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742E2-3C64-9628-E7B5-2C5F7F731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C2330-C06C-8F67-5EF2-A135FC4AF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2174E-2F27-AB00-0849-B58EC43E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C8D6F-67E6-F8BF-6435-A8016A32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CDB61-DAE0-F3C3-A589-F89A1506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F9707-4B2F-2A78-B8DE-A058263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E1A8D-9DB5-0E9C-B961-91D70E63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576B6-76A3-4D8A-4F6E-433200EB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DEC3-A100-469C-A2E8-D4030F9E8DF9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1BD3B-9CAE-18CC-8941-CB2D9897C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5CE1-40BA-87A0-5392-84F16CBBD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0B35-03B6-47E0-BDF6-460039646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s://www.sexulvsbarza.ro/resurse-utile/" TargetMode="External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2898871-5012-2403-86C0-EC3D118E3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303" y="3606376"/>
            <a:ext cx="685896" cy="7329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5876AC-D274-9954-B7FA-C895C8EAE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0164" y="1472357"/>
            <a:ext cx="612070" cy="99461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985A026-E323-A82C-AD37-722FA87AC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67" y="3678223"/>
            <a:ext cx="630013" cy="6953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288756-998D-B074-74B4-2A9DA99835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9236" y="3734213"/>
            <a:ext cx="814212" cy="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D848C3-B26C-ABFC-2846-9393CD17572B}"/>
              </a:ext>
            </a:extLst>
          </p:cNvPr>
          <p:cNvSpPr txBox="1"/>
          <p:nvPr/>
        </p:nvSpPr>
        <p:spPr>
          <a:xfrm>
            <a:off x="8175835" y="0"/>
            <a:ext cx="4016166" cy="685800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</a:rPr>
              <a:t>IULIE </a:t>
            </a:r>
            <a:r>
              <a:rPr lang="ro-RO" b="1" cap="all" dirty="0">
                <a:solidFill>
                  <a:schemeClr val="bg1"/>
                </a:solidFill>
              </a:rPr>
              <a:t>202</a:t>
            </a:r>
            <a:r>
              <a:rPr lang="en-US" b="1" cap="all" dirty="0">
                <a:solidFill>
                  <a:schemeClr val="bg1"/>
                </a:solidFill>
              </a:rPr>
              <a:t>4</a:t>
            </a:r>
            <a:endParaRPr lang="ro-RO" b="1" cap="all" dirty="0">
              <a:solidFill>
                <a:schemeClr val="bg1"/>
              </a:solidFill>
            </a:endParaRPr>
          </a:p>
          <a:p>
            <a:pPr algn="ctr"/>
            <a:endParaRPr lang="ro-RO" b="1" cap="all" dirty="0">
              <a:solidFill>
                <a:schemeClr val="bg1"/>
              </a:solidFill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</a:rPr>
              <a:t>CAMPANIE</a:t>
            </a:r>
            <a:endParaRPr lang="ro-RO" sz="1400" b="1" cap="all" dirty="0">
              <a:solidFill>
                <a:schemeClr val="bg1"/>
              </a:solidFill>
            </a:endParaRPr>
          </a:p>
          <a:p>
            <a:pPr algn="ctr"/>
            <a:r>
              <a:rPr lang="ro-RO" sz="1400" b="1" cap="all" dirty="0">
                <a:solidFill>
                  <a:schemeClr val="bg1"/>
                </a:solidFill>
              </a:rPr>
              <a:t>DE 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</a:rPr>
              <a:t>PROMOVARE</a:t>
            </a:r>
            <a:r>
              <a:rPr lang="ro-RO" b="1" cap="all" dirty="0">
                <a:solidFill>
                  <a:schemeClr val="bg1"/>
                </a:solidFill>
              </a:rPr>
              <a:t> A </a:t>
            </a:r>
          </a:p>
          <a:p>
            <a:pPr algn="ctr"/>
            <a:r>
              <a:rPr lang="ro-RO" b="1" cap="all" dirty="0">
                <a:solidFill>
                  <a:schemeClr val="bg1"/>
                </a:solidFill>
              </a:rPr>
              <a:t> </a:t>
            </a:r>
            <a:r>
              <a:rPr lang="en-US" b="1" cap="all" dirty="0">
                <a:solidFill>
                  <a:schemeClr val="bg1"/>
                </a:solidFill>
              </a:rPr>
              <a:t>S</a:t>
            </a:r>
            <a:r>
              <a:rPr lang="ro-RO" b="1" cap="all" dirty="0">
                <a:solidFill>
                  <a:schemeClr val="bg1"/>
                </a:solidFill>
              </a:rPr>
              <a:t>ĂNĂTĂȚII REPRODUCERII</a:t>
            </a:r>
          </a:p>
          <a:p>
            <a:pPr algn="ctr"/>
            <a:endParaRPr lang="en-US" sz="1400" b="1" cap="all" dirty="0">
              <a:solidFill>
                <a:schemeClr val="bg1"/>
              </a:solidFill>
            </a:endParaRPr>
          </a:p>
          <a:p>
            <a:pPr algn="ctr"/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ă-te! </a:t>
            </a: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Implică-te!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Alege soluția potrivită pentru tine!</a:t>
            </a: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endParaRPr lang="ro-RO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o-R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adresat </a:t>
            </a:r>
            <a:r>
              <a:rPr lang="en-US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tinerilor</a:t>
            </a:r>
            <a:endParaRPr lang="ro-RO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o-RO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DA7509-A314-E606-6C6C-6673BF4ABF2A}"/>
              </a:ext>
            </a:extLst>
          </p:cNvPr>
          <p:cNvSpPr txBox="1"/>
          <p:nvPr/>
        </p:nvSpPr>
        <p:spPr>
          <a:xfrm>
            <a:off x="70398" y="6411386"/>
            <a:ext cx="36660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Material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realizat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în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cadrul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subprogramului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de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evaluare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promovare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educaţie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sănătate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al </a:t>
            </a:r>
            <a:endParaRPr lang="ro-RO" sz="700" dirty="0">
              <a:solidFill>
                <a:srgbClr val="333333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Ministerului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–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distribuţie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gratuită</a:t>
            </a:r>
            <a:endParaRPr lang="en-US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29BC36-1EB9-7209-C9DC-D2643790F94B}"/>
              </a:ext>
            </a:extLst>
          </p:cNvPr>
          <p:cNvSpPr txBox="1"/>
          <p:nvPr/>
        </p:nvSpPr>
        <p:spPr>
          <a:xfrm>
            <a:off x="3951762" y="12914"/>
            <a:ext cx="4224072" cy="56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b="1" kern="100" dirty="0">
                <a:solidFill>
                  <a:srgbClr val="00999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CUM POT SĂ M</a:t>
            </a:r>
            <a:r>
              <a:rPr lang="en-US" sz="1400" b="1" kern="100" dirty="0">
                <a:solidFill>
                  <a:srgbClr val="0099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b="1" kern="100" dirty="0">
                <a:solidFill>
                  <a:srgbClr val="00999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PROTEJEZ PE MINE ŞI PARTENER?</a:t>
            </a:r>
          </a:p>
          <a:p>
            <a:pPr algn="ctr">
              <a:lnSpc>
                <a:spcPct val="110000"/>
              </a:lnSpc>
            </a:pPr>
            <a:endParaRPr lang="en-US" sz="1400" kern="100" dirty="0">
              <a:solidFill>
                <a:srgbClr val="00999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FF9492-E0DB-F1F1-E646-F45763B4DD9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1" b="38383"/>
          <a:stretch/>
        </p:blipFill>
        <p:spPr>
          <a:xfrm>
            <a:off x="9291764" y="6148509"/>
            <a:ext cx="1495870" cy="4805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D1F408-4FC6-1629-7FBB-B0B2CF7DE34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38000" r="21542" b="39840"/>
          <a:stretch/>
        </p:blipFill>
        <p:spPr>
          <a:xfrm>
            <a:off x="10787634" y="6148509"/>
            <a:ext cx="1314565" cy="508818"/>
          </a:xfrm>
          <a:prstGeom prst="rect">
            <a:avLst/>
          </a:prstGeom>
        </p:spPr>
      </p:pic>
      <p:sp>
        <p:nvSpPr>
          <p:cNvPr id="15" name="Text Box 2">
            <a:extLst>
              <a:ext uri="{FF2B5EF4-FFF2-40B4-BE49-F238E27FC236}">
                <a16:creationId xmlns:a16="http://schemas.microsoft.com/office/drawing/2014/main" id="{4FD3D69D-A8DC-367A-4213-80EA44826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33" y="-62997"/>
            <a:ext cx="3416949" cy="6514732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defRPr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ro-RO" sz="1200" dirty="0"/>
              <a:t>ÎNTREBĂRI  FRECVENTE:</a:t>
            </a:r>
          </a:p>
          <a:p>
            <a:pPr algn="l"/>
            <a:r>
              <a:rPr lang="en-US" sz="1400" dirty="0" err="1">
                <a:solidFill>
                  <a:srgbClr val="FFC000"/>
                </a:solidFill>
              </a:rPr>
              <a:t>Când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este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indicat</a:t>
            </a:r>
            <a:r>
              <a:rPr lang="en-US" sz="1400" dirty="0">
                <a:solidFill>
                  <a:srgbClr val="FFC000"/>
                </a:solidFill>
              </a:rPr>
              <a:t> s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ro-RO" sz="1400" dirty="0">
                <a:solidFill>
                  <a:srgbClr val="FFC000"/>
                </a:solidFill>
              </a:rPr>
              <a:t>î</a:t>
            </a:r>
            <a:r>
              <a:rPr lang="en-US" sz="1400" dirty="0" err="1">
                <a:solidFill>
                  <a:srgbClr val="FFC000"/>
                </a:solidFill>
              </a:rPr>
              <a:t>ncep</a:t>
            </a:r>
            <a:r>
              <a:rPr lang="en-US" sz="1400" dirty="0">
                <a:solidFill>
                  <a:srgbClr val="FFC000"/>
                </a:solidFill>
              </a:rPr>
              <a:t> via</a:t>
            </a:r>
            <a:r>
              <a:rPr lang="ro-RO" sz="1400" dirty="0">
                <a:solidFill>
                  <a:srgbClr val="FFC000"/>
                </a:solidFill>
              </a:rPr>
              <a:t>ț</a:t>
            </a:r>
            <a:r>
              <a:rPr lang="en-US" sz="1400" dirty="0">
                <a:solidFill>
                  <a:srgbClr val="FFC000"/>
                </a:solidFill>
              </a:rPr>
              <a:t>a sexual</a:t>
            </a:r>
            <a:r>
              <a:rPr lang="ro-RO" sz="1400" dirty="0">
                <a:solidFill>
                  <a:srgbClr val="FFC000"/>
                </a:solidFill>
              </a:rPr>
              <a:t>ă?</a:t>
            </a:r>
            <a:endParaRPr lang="en-US" sz="1400" dirty="0">
              <a:solidFill>
                <a:srgbClr val="FFC000"/>
              </a:solidFill>
            </a:endParaRPr>
          </a:p>
          <a:p>
            <a:pPr algn="l"/>
            <a:r>
              <a:rPr lang="ro-RO" sz="1200" dirty="0"/>
              <a:t>R: </a:t>
            </a:r>
            <a:r>
              <a:rPr lang="en-US" sz="1200" dirty="0" err="1"/>
              <a:t>Când</a:t>
            </a:r>
            <a:r>
              <a:rPr lang="en-US" sz="1200" dirty="0"/>
              <a:t> </a:t>
            </a:r>
            <a:r>
              <a:rPr lang="en-US" sz="1200" dirty="0" err="1"/>
              <a:t>te</a:t>
            </a:r>
            <a:r>
              <a:rPr lang="en-US" sz="1200" dirty="0"/>
              <a:t> </a:t>
            </a:r>
            <a:r>
              <a:rPr lang="en-US" sz="1200" dirty="0" err="1"/>
              <a:t>simți</a:t>
            </a:r>
            <a:r>
              <a:rPr lang="en-US" sz="1200" dirty="0"/>
              <a:t> </a:t>
            </a:r>
            <a:r>
              <a:rPr lang="en-US" sz="1200" dirty="0" err="1"/>
              <a:t>pregătit</a:t>
            </a:r>
            <a:r>
              <a:rPr lang="en-US" sz="1200" dirty="0"/>
              <a:t>/</a:t>
            </a:r>
            <a:r>
              <a:rPr lang="en-US" sz="1200" dirty="0" err="1"/>
              <a:t>pregătită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acest</a:t>
            </a:r>
            <a:r>
              <a:rPr lang="en-US" sz="1200" dirty="0"/>
              <a:t> </a:t>
            </a:r>
            <a:r>
              <a:rPr lang="en-US" sz="1200" dirty="0" err="1"/>
              <a:t>lucru</a:t>
            </a:r>
            <a:r>
              <a:rPr lang="en-US" sz="1200" dirty="0"/>
              <a:t>; </a:t>
            </a:r>
            <a:r>
              <a:rPr lang="en-US" sz="1200" dirty="0" err="1"/>
              <a:t>trebuie</a:t>
            </a:r>
            <a:r>
              <a:rPr lang="en-US" sz="1200" dirty="0"/>
              <a:t> </a:t>
            </a:r>
            <a:r>
              <a:rPr lang="en-US" sz="1200" dirty="0" err="1"/>
              <a:t>să</a:t>
            </a:r>
            <a:r>
              <a:rPr lang="en-US" sz="1200" dirty="0"/>
              <a:t> fie </a:t>
            </a:r>
            <a:r>
              <a:rPr lang="en-US" sz="1200" dirty="0" err="1"/>
              <a:t>decizia</a:t>
            </a:r>
            <a:r>
              <a:rPr lang="en-US" sz="1200" dirty="0"/>
              <a:t> ta, nu </a:t>
            </a:r>
            <a:r>
              <a:rPr lang="en-US" sz="1200" dirty="0" err="1"/>
              <a:t>să</a:t>
            </a:r>
            <a:r>
              <a:rPr lang="en-US" sz="1200" dirty="0"/>
              <a:t> o </a:t>
            </a:r>
            <a:r>
              <a:rPr lang="en-US" sz="1200" dirty="0" err="1"/>
              <a:t>faci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urma</a:t>
            </a:r>
            <a:r>
              <a:rPr lang="en-US" sz="1200" dirty="0"/>
              <a:t> </a:t>
            </a:r>
            <a:r>
              <a:rPr lang="en-US" sz="1200" dirty="0" err="1"/>
              <a:t>insisten</a:t>
            </a:r>
            <a:r>
              <a:rPr lang="ro-RO" sz="1200" dirty="0"/>
              <a:t>ț</a:t>
            </a:r>
            <a:r>
              <a:rPr lang="en-US" sz="1200" dirty="0" err="1"/>
              <a:t>elor</a:t>
            </a:r>
            <a:r>
              <a:rPr lang="en-US" sz="1200" dirty="0"/>
              <a:t>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a </a:t>
            </a:r>
            <a:r>
              <a:rPr lang="en-US" sz="1200" dirty="0" err="1"/>
              <a:t>presiunilor</a:t>
            </a:r>
            <a:r>
              <a:rPr lang="en-US" sz="1200" dirty="0"/>
              <a:t> </a:t>
            </a:r>
            <a:r>
              <a:rPr lang="en-US" sz="1200" dirty="0" err="1"/>
              <a:t>celor</a:t>
            </a:r>
            <a:r>
              <a:rPr lang="en-US" sz="1200" dirty="0"/>
              <a:t> din </a:t>
            </a:r>
            <a:r>
              <a:rPr lang="en-US" sz="1200" dirty="0" err="1"/>
              <a:t>jurul</a:t>
            </a:r>
            <a:r>
              <a:rPr lang="en-US" sz="1200" dirty="0"/>
              <a:t> </a:t>
            </a:r>
            <a:r>
              <a:rPr lang="en-US" sz="1200" dirty="0" err="1"/>
              <a:t>tău</a:t>
            </a:r>
            <a:r>
              <a:rPr lang="en-US" sz="1200" dirty="0"/>
              <a:t>.</a:t>
            </a:r>
            <a:endParaRPr lang="ro-RO" sz="1200" dirty="0"/>
          </a:p>
          <a:p>
            <a:pPr algn="l"/>
            <a:endParaRPr lang="en-US" sz="1200" dirty="0"/>
          </a:p>
          <a:p>
            <a:pPr algn="l"/>
            <a:r>
              <a:rPr lang="en-US" sz="1400" dirty="0">
                <a:solidFill>
                  <a:srgbClr val="FFC000"/>
                </a:solidFill>
              </a:rPr>
              <a:t>Cu cine a</a:t>
            </a:r>
            <a:r>
              <a:rPr lang="ro-RO" sz="1400" dirty="0">
                <a:solidFill>
                  <a:srgbClr val="FFC000"/>
                </a:solidFill>
              </a:rPr>
              <a:t>ș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putea</a:t>
            </a:r>
            <a:r>
              <a:rPr lang="en-US" sz="1400" dirty="0">
                <a:solidFill>
                  <a:srgbClr val="FFC000"/>
                </a:solidFill>
              </a:rPr>
              <a:t> s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vorbesc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despre</a:t>
            </a:r>
            <a:r>
              <a:rPr lang="en-US" sz="1400" dirty="0">
                <a:solidFill>
                  <a:srgbClr val="FFC000"/>
                </a:solidFill>
              </a:rPr>
              <a:t> sex?</a:t>
            </a:r>
          </a:p>
          <a:p>
            <a:pPr algn="l"/>
            <a:r>
              <a:rPr lang="ro-RO" sz="1200" dirty="0"/>
              <a:t>R:</a:t>
            </a:r>
            <a:r>
              <a:rPr lang="en-US" sz="1200" dirty="0"/>
              <a:t> </a:t>
            </a:r>
            <a:r>
              <a:rPr lang="en-US" sz="1200" dirty="0" err="1"/>
              <a:t>Alege</a:t>
            </a:r>
            <a:r>
              <a:rPr lang="en-US" sz="1200" dirty="0"/>
              <a:t> </a:t>
            </a:r>
            <a:r>
              <a:rPr lang="en-US" sz="1200" dirty="0" err="1"/>
              <a:t>să</a:t>
            </a:r>
            <a:r>
              <a:rPr lang="en-US" sz="1200" dirty="0"/>
              <a:t> </a:t>
            </a:r>
            <a:r>
              <a:rPr lang="en-US" sz="1200" dirty="0" err="1"/>
              <a:t>discu</a:t>
            </a:r>
            <a:r>
              <a:rPr lang="ro-RO" sz="1200" dirty="0"/>
              <a:t>ț</a:t>
            </a:r>
            <a:r>
              <a:rPr lang="en-US" sz="1200" dirty="0" err="1"/>
              <a:t>i</a:t>
            </a:r>
            <a:r>
              <a:rPr lang="en-US" sz="1200" dirty="0"/>
              <a:t> cu un specialist (medic de </a:t>
            </a:r>
            <a:r>
              <a:rPr lang="en-US" sz="1200" dirty="0" err="1"/>
              <a:t>familie</a:t>
            </a:r>
            <a:r>
              <a:rPr lang="en-US" sz="1200" dirty="0"/>
              <a:t>, medic </a:t>
            </a:r>
            <a:r>
              <a:rPr lang="en-US" sz="1200" dirty="0" err="1"/>
              <a:t>ginecolog</a:t>
            </a:r>
            <a:r>
              <a:rPr lang="en-US" sz="1200" dirty="0"/>
              <a:t>, medic de </a:t>
            </a:r>
            <a:r>
              <a:rPr lang="en-US" sz="1200" dirty="0" err="1"/>
              <a:t>planificare</a:t>
            </a:r>
            <a:r>
              <a:rPr lang="en-US" sz="1200" dirty="0"/>
              <a:t> </a:t>
            </a:r>
            <a:r>
              <a:rPr lang="en-US" sz="1200" dirty="0" err="1"/>
              <a:t>familială</a:t>
            </a:r>
            <a:r>
              <a:rPr lang="en-US" sz="1200" dirty="0"/>
              <a:t>, medic </a:t>
            </a:r>
            <a:r>
              <a:rPr lang="en-US" sz="1200" dirty="0" err="1"/>
              <a:t>endocrinolog</a:t>
            </a:r>
            <a:r>
              <a:rPr lang="en-US" sz="1200" dirty="0"/>
              <a:t>, </a:t>
            </a:r>
            <a:r>
              <a:rPr lang="en-US" sz="1200" dirty="0" err="1"/>
              <a:t>asistent</a:t>
            </a:r>
            <a:r>
              <a:rPr lang="en-US" sz="1200" dirty="0"/>
              <a:t> medical, </a:t>
            </a:r>
            <a:r>
              <a:rPr lang="en-US" sz="1200" dirty="0" err="1"/>
              <a:t>asistent</a:t>
            </a:r>
            <a:r>
              <a:rPr lang="en-US" sz="1200" dirty="0"/>
              <a:t> medical </a:t>
            </a:r>
            <a:r>
              <a:rPr lang="ro-RO" sz="1200" dirty="0"/>
              <a:t>ș</a:t>
            </a:r>
            <a:r>
              <a:rPr lang="en-US" sz="1200" dirty="0" err="1"/>
              <a:t>colar</a:t>
            </a:r>
            <a:r>
              <a:rPr lang="en-US" sz="1200" dirty="0"/>
              <a:t>, </a:t>
            </a:r>
            <a:r>
              <a:rPr lang="en-US" sz="1200" dirty="0" err="1"/>
              <a:t>asistent</a:t>
            </a:r>
            <a:r>
              <a:rPr lang="en-US" sz="1200" dirty="0"/>
              <a:t> medical </a:t>
            </a:r>
            <a:r>
              <a:rPr lang="en-US" sz="1200" dirty="0" err="1"/>
              <a:t>comunitar</a:t>
            </a:r>
            <a:r>
              <a:rPr lang="en-US" sz="1200" dirty="0"/>
              <a:t>, mediator </a:t>
            </a:r>
            <a:r>
              <a:rPr lang="en-US" sz="1200" dirty="0" err="1"/>
              <a:t>sanitar</a:t>
            </a:r>
            <a:r>
              <a:rPr lang="en-US" sz="1200" dirty="0"/>
              <a:t>) care </a:t>
            </a:r>
            <a:r>
              <a:rPr lang="ro-RO" sz="1200" dirty="0"/>
              <a:t>î</a:t>
            </a:r>
            <a:r>
              <a:rPr lang="en-US" sz="1200" dirty="0" err="1"/>
              <a:t>ți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oferi</a:t>
            </a:r>
            <a:r>
              <a:rPr lang="en-US" sz="1200" dirty="0"/>
              <a:t> </a:t>
            </a:r>
            <a:r>
              <a:rPr lang="en-US" sz="1200" dirty="0" err="1"/>
              <a:t>informa</a:t>
            </a:r>
            <a:r>
              <a:rPr lang="ro-RO" sz="1200" dirty="0"/>
              <a:t>ț</a:t>
            </a:r>
            <a:r>
              <a:rPr lang="en-US" sz="1200" dirty="0"/>
              <a:t>ii complete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corecte</a:t>
            </a:r>
            <a:r>
              <a:rPr lang="en-US" sz="1200" dirty="0"/>
              <a:t>,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răspunde</a:t>
            </a:r>
            <a:r>
              <a:rPr lang="en-US" sz="1200" dirty="0"/>
              <a:t> la </a:t>
            </a:r>
            <a:r>
              <a:rPr lang="en-US" sz="1200" dirty="0" err="1"/>
              <a:t>toate</a:t>
            </a:r>
            <a:r>
              <a:rPr lang="en-US" sz="1200" dirty="0"/>
              <a:t> </a:t>
            </a:r>
            <a:r>
              <a:rPr lang="ro-RO" sz="1200" dirty="0"/>
              <a:t>î</a:t>
            </a:r>
            <a:r>
              <a:rPr lang="en-US" sz="1200" dirty="0" err="1"/>
              <a:t>ntrebările</a:t>
            </a:r>
            <a:r>
              <a:rPr lang="en-US" sz="1200" dirty="0"/>
              <a:t> tale!</a:t>
            </a:r>
            <a:endParaRPr lang="ro-RO" sz="1200" dirty="0"/>
          </a:p>
          <a:p>
            <a:pPr algn="l"/>
            <a:endParaRPr lang="en-US" sz="1200" dirty="0"/>
          </a:p>
          <a:p>
            <a:pPr algn="l"/>
            <a:r>
              <a:rPr lang="en-US" sz="1400" dirty="0">
                <a:solidFill>
                  <a:srgbClr val="FFC000"/>
                </a:solidFill>
              </a:rPr>
              <a:t>Ce </a:t>
            </a:r>
            <a:r>
              <a:rPr lang="en-US" sz="1400" dirty="0" err="1">
                <a:solidFill>
                  <a:srgbClr val="FFC000"/>
                </a:solidFill>
              </a:rPr>
              <a:t>este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contracepția</a:t>
            </a:r>
            <a:r>
              <a:rPr lang="en-US" sz="1400" dirty="0">
                <a:solidFill>
                  <a:srgbClr val="FFC000"/>
                </a:solidFill>
              </a:rPr>
              <a:t>?</a:t>
            </a:r>
          </a:p>
          <a:p>
            <a:pPr algn="l"/>
            <a:r>
              <a:rPr lang="ro-RO" sz="1200" dirty="0"/>
              <a:t>R: </a:t>
            </a:r>
            <a:r>
              <a:rPr lang="en-US" sz="1200" dirty="0" err="1"/>
              <a:t>Contracepția</a:t>
            </a:r>
            <a:r>
              <a:rPr lang="en-US" sz="1200" dirty="0"/>
              <a:t> </a:t>
            </a:r>
            <a:r>
              <a:rPr lang="en-US" sz="1200" dirty="0" err="1"/>
              <a:t>este</a:t>
            </a:r>
            <a:r>
              <a:rPr lang="en-US" sz="1200" dirty="0"/>
              <a:t> o </a:t>
            </a:r>
            <a:r>
              <a:rPr lang="en-US" sz="1200" dirty="0" err="1"/>
              <a:t>modalitate</a:t>
            </a:r>
            <a:r>
              <a:rPr lang="en-US" sz="1200" dirty="0"/>
              <a:t> de a </a:t>
            </a:r>
            <a:r>
              <a:rPr lang="en-US" sz="1200" dirty="0" err="1"/>
              <a:t>preveni</a:t>
            </a:r>
            <a:r>
              <a:rPr lang="en-US" sz="1200" dirty="0"/>
              <a:t> </a:t>
            </a:r>
            <a:r>
              <a:rPr lang="en-US" sz="1200" dirty="0" err="1"/>
              <a:t>sarcina</a:t>
            </a:r>
            <a:r>
              <a:rPr lang="en-US" sz="1200" dirty="0"/>
              <a:t> </a:t>
            </a:r>
            <a:r>
              <a:rPr lang="en-US" sz="1200" dirty="0" err="1"/>
              <a:t>nedorită</a:t>
            </a:r>
            <a:r>
              <a:rPr lang="en-US" sz="1200" dirty="0"/>
              <a:t>.  Mai </a:t>
            </a:r>
            <a:r>
              <a:rPr lang="en-US" sz="1200" dirty="0" err="1"/>
              <a:t>mult</a:t>
            </a:r>
            <a:r>
              <a:rPr lang="en-US" sz="1200" dirty="0"/>
              <a:t>, </a:t>
            </a:r>
            <a:r>
              <a:rPr lang="en-US" sz="1200" dirty="0" err="1"/>
              <a:t>prezervativele</a:t>
            </a:r>
            <a:r>
              <a:rPr lang="en-US" sz="1200" dirty="0"/>
              <a:t> </a:t>
            </a:r>
            <a:r>
              <a:rPr lang="en-US" sz="1200" dirty="0" err="1"/>
              <a:t>te</a:t>
            </a:r>
            <a:r>
              <a:rPr lang="en-US" sz="1200" dirty="0"/>
              <a:t> pot </a:t>
            </a:r>
            <a:r>
              <a:rPr lang="en-US" sz="1200" dirty="0" err="1"/>
              <a:t>proteja</a:t>
            </a:r>
            <a:r>
              <a:rPr lang="en-US" sz="1200" dirty="0"/>
              <a:t>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 de </a:t>
            </a:r>
            <a:r>
              <a:rPr lang="en-US" sz="1200" dirty="0" err="1"/>
              <a:t>infecțiile</a:t>
            </a:r>
            <a:r>
              <a:rPr lang="en-US" sz="1200" dirty="0"/>
              <a:t> cu </a:t>
            </a:r>
            <a:r>
              <a:rPr lang="en-US" sz="1200" dirty="0" err="1"/>
              <a:t>transmitere</a:t>
            </a:r>
            <a:r>
              <a:rPr lang="en-US" sz="1200" dirty="0"/>
              <a:t> </a:t>
            </a:r>
            <a:r>
              <a:rPr lang="en-US" sz="1200" dirty="0" err="1"/>
              <a:t>sexuală</a:t>
            </a:r>
            <a:r>
              <a:rPr lang="en-US" sz="1200" dirty="0"/>
              <a:t>.</a:t>
            </a:r>
            <a:endParaRPr lang="ro-RO" sz="1200" dirty="0"/>
          </a:p>
          <a:p>
            <a:pPr algn="l"/>
            <a:endParaRPr lang="en-US" sz="1200" dirty="0"/>
          </a:p>
          <a:p>
            <a:pPr algn="l"/>
            <a:r>
              <a:rPr lang="en-US" sz="1400" dirty="0">
                <a:solidFill>
                  <a:srgbClr val="FFC000"/>
                </a:solidFill>
              </a:rPr>
              <a:t>Ce </a:t>
            </a:r>
            <a:r>
              <a:rPr lang="en-US" sz="1400" dirty="0" err="1">
                <a:solidFill>
                  <a:srgbClr val="FFC000"/>
                </a:solidFill>
              </a:rPr>
              <a:t>metod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contraceptiv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s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folosesc</a:t>
            </a:r>
            <a:r>
              <a:rPr lang="en-US" sz="1400" dirty="0">
                <a:solidFill>
                  <a:srgbClr val="FFC000"/>
                </a:solidFill>
              </a:rPr>
              <a:t>?</a:t>
            </a:r>
            <a:endParaRPr lang="ro-RO" sz="1400" dirty="0">
              <a:solidFill>
                <a:srgbClr val="FFC000"/>
              </a:solidFill>
            </a:endParaRPr>
          </a:p>
          <a:p>
            <a:pPr algn="l"/>
            <a:r>
              <a:rPr lang="ro-RO" sz="1200" dirty="0"/>
              <a:t>R: </a:t>
            </a:r>
            <a:r>
              <a:rPr lang="en-US" sz="1200" dirty="0" err="1"/>
              <a:t>Medicul</a:t>
            </a:r>
            <a:r>
              <a:rPr lang="en-US" sz="1200" dirty="0"/>
              <a:t> de </a:t>
            </a:r>
            <a:r>
              <a:rPr lang="en-US" sz="1200" dirty="0" err="1"/>
              <a:t>familie</a:t>
            </a:r>
            <a:r>
              <a:rPr lang="en-US" sz="1200" dirty="0"/>
              <a:t>, </a:t>
            </a:r>
            <a:r>
              <a:rPr lang="en-US" sz="1200" dirty="0" err="1"/>
              <a:t>medicul</a:t>
            </a:r>
            <a:r>
              <a:rPr lang="en-US" sz="1200" dirty="0"/>
              <a:t> </a:t>
            </a:r>
            <a:r>
              <a:rPr lang="en-US" sz="1200" dirty="0" err="1"/>
              <a:t>ginecolog</a:t>
            </a:r>
            <a:r>
              <a:rPr lang="en-US" sz="1200" dirty="0"/>
              <a:t>  </a:t>
            </a:r>
            <a:r>
              <a:rPr lang="en-US" sz="1200" dirty="0" err="1"/>
              <a:t>medicul</a:t>
            </a:r>
            <a:r>
              <a:rPr lang="en-US" sz="1200" dirty="0"/>
              <a:t> de </a:t>
            </a:r>
            <a:r>
              <a:rPr lang="en-US" sz="1200" dirty="0" err="1"/>
              <a:t>planificare</a:t>
            </a:r>
            <a:r>
              <a:rPr lang="en-US" sz="1200" dirty="0"/>
              <a:t> </a:t>
            </a:r>
            <a:r>
              <a:rPr lang="en-US" sz="1200" dirty="0" err="1"/>
              <a:t>familială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 medic</a:t>
            </a:r>
            <a:r>
              <a:rPr lang="ro-RO" sz="1200" dirty="0"/>
              <a:t>u</a:t>
            </a:r>
            <a:r>
              <a:rPr lang="en-US" sz="1200" dirty="0"/>
              <a:t>l </a:t>
            </a:r>
            <a:r>
              <a:rPr lang="en-US" sz="1200" dirty="0" err="1"/>
              <a:t>endocrinolog</a:t>
            </a:r>
            <a:r>
              <a:rPr lang="en-US" sz="1200" dirty="0"/>
              <a:t> </a:t>
            </a:r>
            <a:r>
              <a:rPr lang="en-US" sz="1200" dirty="0" err="1"/>
              <a:t>îți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recomanda</a:t>
            </a:r>
            <a:r>
              <a:rPr lang="en-US" sz="1200" dirty="0"/>
              <a:t> </a:t>
            </a:r>
            <a:r>
              <a:rPr lang="en-US" sz="1200" dirty="0" err="1"/>
              <a:t>cea</a:t>
            </a:r>
            <a:r>
              <a:rPr lang="en-US" sz="1200" dirty="0"/>
              <a:t>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potrivită</a:t>
            </a:r>
            <a:r>
              <a:rPr lang="en-US" sz="1200" dirty="0"/>
              <a:t> </a:t>
            </a:r>
            <a:r>
              <a:rPr lang="en-US" sz="1200" dirty="0" err="1"/>
              <a:t>metodă</a:t>
            </a:r>
            <a:r>
              <a:rPr lang="en-US" sz="1200" dirty="0"/>
              <a:t> </a:t>
            </a:r>
            <a:r>
              <a:rPr lang="en-US" sz="1200" dirty="0" err="1"/>
              <a:t>contraceptivă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tine, </a:t>
            </a:r>
            <a:r>
              <a:rPr lang="en-US" sz="1200" dirty="0" err="1"/>
              <a:t>numai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urma</a:t>
            </a:r>
            <a:r>
              <a:rPr lang="en-US" sz="1200" dirty="0"/>
              <a:t> </a:t>
            </a:r>
            <a:r>
              <a:rPr lang="en-US" sz="1200" dirty="0" err="1"/>
              <a:t>unei</a:t>
            </a:r>
            <a:r>
              <a:rPr lang="en-US" sz="1200" dirty="0"/>
              <a:t> consulta</a:t>
            </a:r>
            <a:r>
              <a:rPr lang="ro-RO" sz="1200" dirty="0"/>
              <a:t>ț</a:t>
            </a:r>
            <a:r>
              <a:rPr lang="en-US" sz="1200" dirty="0"/>
              <a:t>ii. 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 err="1"/>
              <a:t>Locația</a:t>
            </a:r>
            <a:r>
              <a:rPr lang="en-US" sz="1200" dirty="0"/>
              <a:t> </a:t>
            </a:r>
            <a:r>
              <a:rPr lang="en-US" sz="1200" dirty="0" err="1"/>
              <a:t>celui</a:t>
            </a:r>
            <a:r>
              <a:rPr lang="en-US" sz="1200" dirty="0"/>
              <a:t>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apropiat</a:t>
            </a:r>
            <a:r>
              <a:rPr lang="en-US" sz="1200" dirty="0"/>
              <a:t> cabinet de </a:t>
            </a:r>
            <a:r>
              <a:rPr lang="en-US" sz="1200" dirty="0" err="1"/>
              <a:t>planificare</a:t>
            </a:r>
            <a:r>
              <a:rPr lang="en-US" sz="1200" dirty="0"/>
              <a:t> familial</a:t>
            </a:r>
            <a:r>
              <a:rPr lang="ro-RO" sz="1200" dirty="0"/>
              <a:t>ă</a:t>
            </a:r>
            <a:r>
              <a:rPr lang="en-US" sz="1200" dirty="0"/>
              <a:t> o </a:t>
            </a:r>
            <a:r>
              <a:rPr lang="en-US" sz="1200" dirty="0" err="1"/>
              <a:t>găse</a:t>
            </a:r>
            <a:r>
              <a:rPr lang="ro-RO" sz="1200" dirty="0"/>
              <a:t>ș</a:t>
            </a:r>
            <a:r>
              <a:rPr lang="en-US" sz="1200" dirty="0" err="1"/>
              <a:t>ti</a:t>
            </a:r>
            <a:r>
              <a:rPr lang="en-US" sz="1200" dirty="0"/>
              <a:t> la </a:t>
            </a:r>
            <a:r>
              <a:rPr lang="en-US" sz="1200" dirty="0" err="1"/>
              <a:t>adresa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>
                <a:solidFill>
                  <a:srgbClr val="002060"/>
                </a:solidFill>
                <a:hlinkClick r:id="rId9"/>
              </a:rPr>
              <a:t>https://www.sexulvsbarza.ro/resurse-utile/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5726BF-ED02-AF23-DAD4-885EBB94F089}"/>
              </a:ext>
            </a:extLst>
          </p:cNvPr>
          <p:cNvSpPr txBox="1"/>
          <p:nvPr/>
        </p:nvSpPr>
        <p:spPr>
          <a:xfrm>
            <a:off x="4657880" y="266230"/>
            <a:ext cx="3294821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fr-FR" sz="1800" b="1" i="1" dirty="0" err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fr-FR" sz="18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contraceptive</a:t>
            </a:r>
            <a:endParaRPr lang="en-US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962553"/>
              </p:ext>
            </p:extLst>
          </p:nvPr>
        </p:nvGraphicFramePr>
        <p:xfrm>
          <a:off x="3989294" y="699248"/>
          <a:ext cx="4186542" cy="613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1587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PREZERVATIV INTERN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Fabricat din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latex  sintetic subțire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moale sau 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poliuretan.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aseline="0" dirty="0" err="1">
                          <a:solidFill>
                            <a:schemeClr val="tx1"/>
                          </a:solidFill>
                        </a:rPr>
                        <a:t>amplaseaz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ă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în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interiorul vaginului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înainte de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</a:rPr>
                        <a:t>contactul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sex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</a:rPr>
                        <a:t>ual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pentru a crea o barieră fizică. 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PREZERVATIV EXTERN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Fabricat din latex foarte subțire (cauciuc), poliizopren sau poliuretan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Este </a:t>
                      </a:r>
                      <a:r>
                        <a:rPr lang="en-US" sz="9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amplasat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o-RO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 penis înainte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sexual,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</a:t>
                      </a: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 barieră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fizică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o-RO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CONTRACEPŢIA ORALA/PILULA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Pilula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eliberează hormoni în organism. Trebuie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luată în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fiecare zi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o-RO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en-US" sz="1000" baseline="0" dirty="0" err="1">
                          <a:solidFill>
                            <a:schemeClr val="tx1"/>
                          </a:solidFill>
                        </a:rPr>
                        <a:t>aceeaşi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o-RO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ă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1587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INELUL VAGINAL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mic inel moale, din plastic care este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plasat în interior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vaginul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și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eliberează hormon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DIAFRAGMA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cupolă circulară realizată din silicon subțire și moale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în vagin înainte de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ual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PLASTURE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mic plasture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 se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aplic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piele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și care eliberează hormon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timp.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0752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IMPLANT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tijă mică de plastic flexibil care este plasată sub piele în partea superioară a brațului de medic sau asistent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medical. Se eliberează hormoni și durează 3 ani.</a:t>
                      </a:r>
                    </a:p>
                    <a:p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DISPOZITIV INTRAUTERIN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Dispozitiv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cupru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în formă de T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care se introduce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în uter de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 medic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specialist.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CONTRACEPŢIE DE URGEN</a:t>
                      </a:r>
                      <a:r>
                        <a:rPr lang="ro-RO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ȚĂ</a:t>
                      </a: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Poate preveni sarcina după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ual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neprotejat sau dacă contracepția folosită a eșuat.</a:t>
                      </a: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Există două tipuri a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acestei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contraceptive: „pilula de a doua zi” și dispozitiv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intrauterin.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2B31774-6AF8-DA7E-C0EE-7D139EC770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5290" y="1058850"/>
            <a:ext cx="476316" cy="11622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417B26-73FD-A155-5990-219DE71817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78512" y="5711258"/>
            <a:ext cx="1013816" cy="9961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1CA6AB6-5027-ECDD-6D1A-38B61AE3463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93425" y="4638590"/>
            <a:ext cx="583460" cy="65896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9B96D14-8D66-D316-C0AC-0566435BBA1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44858" y="1116008"/>
            <a:ext cx="404869" cy="523948"/>
          </a:xfrm>
          <a:prstGeom prst="rect">
            <a:avLst/>
          </a:prstGeom>
        </p:spPr>
      </p:pic>
      <p:pic>
        <p:nvPicPr>
          <p:cNvPr id="27" name="Graphic 26" descr="Hearts">
            <a:extLst>
              <a:ext uri="{FF2B5EF4-FFF2-40B4-BE49-F238E27FC236}">
                <a16:creationId xmlns:a16="http://schemas.microsoft.com/office/drawing/2014/main" id="{47671CBB-4DA6-BB9F-D1D5-8CF0967C8EB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782691" y="3113193"/>
            <a:ext cx="2848135" cy="28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A523F8F-090E-1022-734F-66BC259E04A3}"/>
              </a:ext>
            </a:extLst>
          </p:cNvPr>
          <p:cNvSpPr/>
          <p:nvPr/>
        </p:nvSpPr>
        <p:spPr>
          <a:xfrm>
            <a:off x="8836512" y="3379462"/>
            <a:ext cx="3176346" cy="502256"/>
          </a:xfrm>
          <a:prstGeom prst="wedgeRoundRectCallout">
            <a:avLst/>
          </a:prstGeom>
          <a:solidFill>
            <a:srgbClr val="00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574A965-EA73-3AA3-AEFB-DE7DAE6BFDF1}"/>
              </a:ext>
            </a:extLst>
          </p:cNvPr>
          <p:cNvSpPr/>
          <p:nvPr/>
        </p:nvSpPr>
        <p:spPr>
          <a:xfrm>
            <a:off x="8837394" y="140038"/>
            <a:ext cx="3175463" cy="523220"/>
          </a:xfrm>
          <a:prstGeom prst="wedgeRoundRectCallout">
            <a:avLst/>
          </a:prstGeom>
          <a:solidFill>
            <a:srgbClr val="00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D126E8-C68C-6059-EED4-C2D6A03C3780}"/>
              </a:ext>
            </a:extLst>
          </p:cNvPr>
          <p:cNvSpPr txBox="1"/>
          <p:nvPr/>
        </p:nvSpPr>
        <p:spPr>
          <a:xfrm>
            <a:off x="279348" y="5523891"/>
            <a:ext cx="377541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Alege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contraceptiv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potrivit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tine 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sigură-te că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folose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ă!</a:t>
            </a:r>
            <a:endParaRPr lang="en-US" sz="1600" b="1" dirty="0">
              <a:solidFill>
                <a:srgbClr val="0099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1E486A-3B85-9D16-159F-6EA315CBDB2D}"/>
              </a:ext>
            </a:extLst>
          </p:cNvPr>
          <p:cNvSpPr txBox="1"/>
          <p:nvPr/>
        </p:nvSpPr>
        <p:spPr>
          <a:xfrm>
            <a:off x="458843" y="0"/>
            <a:ext cx="3332107" cy="891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kern="100" dirty="0">
                <a:solidFill>
                  <a:srgbClr val="0099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MITURI DESPRE METODELE CONTRACEPTIVE</a:t>
            </a:r>
          </a:p>
          <a:p>
            <a:pPr algn="ctr">
              <a:lnSpc>
                <a:spcPct val="110000"/>
              </a:lnSpc>
            </a:pPr>
            <a:endParaRPr lang="en-US" sz="1600" b="1" kern="100" dirty="0">
              <a:solidFill>
                <a:srgbClr val="0099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179AD0DD-D03D-DE23-417E-DF28FE5CC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34" y="813294"/>
            <a:ext cx="3416431" cy="547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contraceptiv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determin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ș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tere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ponderal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Realitate</a:t>
            </a:r>
            <a:r>
              <a:rPr lang="en-US" sz="1100" dirty="0">
                <a:solidFill>
                  <a:srgbClr val="0099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Nu exist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studii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care s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sus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in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asocierea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dintre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contraceptive 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ș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cre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ș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î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n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greutate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ro-RO" sz="600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Pilula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contraceptiv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determin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apari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cancerului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Controlul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hormonal al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sarcinilor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nedorite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poate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preveni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apari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anumitor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tipuri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de cancer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iar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medicul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specialist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poate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efectua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teste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pentru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depistarea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precoce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a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acestora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en-US" sz="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metodelor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contraceptive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afecteaz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fertilitatea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Întreruperea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utiliz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rii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metodelor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contraceptive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creeaz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cadrul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optim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pentru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apari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unei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sarcini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en-US" sz="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Unele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contraceptive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bune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altele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Toate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contraceptive au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avantajele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sau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dezavantajele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Alege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care 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potrive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ș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cel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mai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bine!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en-US" sz="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contraceptive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previn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apari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infec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iilor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transmitere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sexual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Doar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de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barier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(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prezervativ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intern,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prezervativ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extern,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diafragm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) pot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ajuta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la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reducerea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riscului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de a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contracta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o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infec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cu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transmitere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sexual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1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B65FB9-D73A-056A-D4D3-22E08738C9C3}"/>
              </a:ext>
            </a:extLst>
          </p:cNvPr>
          <p:cNvSpPr txBox="1"/>
          <p:nvPr/>
        </p:nvSpPr>
        <p:spPr>
          <a:xfrm>
            <a:off x="4350286" y="0"/>
            <a:ext cx="3621249" cy="93871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Folose</a:t>
            </a:r>
            <a:r>
              <a:rPr lang="ro-RO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metode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contraceptive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evita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sarcinile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nedorite</a:t>
            </a:r>
            <a:r>
              <a:rPr lang="ro-RO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DDD17-9440-201F-D354-50CDCD64B79C}"/>
              </a:ext>
            </a:extLst>
          </p:cNvPr>
          <p:cNvSpPr txBox="1"/>
          <p:nvPr/>
        </p:nvSpPr>
        <p:spPr>
          <a:xfrm>
            <a:off x="4309561" y="1042571"/>
            <a:ext cx="40553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tabLst>
                <a:tab pos="114300" algn="l"/>
              </a:tabLst>
            </a:pP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Orice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contact sexual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neprotejat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finaliza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cu o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sarcin</a:t>
            </a:r>
            <a:r>
              <a:rPr lang="ro-RO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nedorit</a:t>
            </a:r>
            <a:r>
              <a:rPr lang="ro-RO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, care </a:t>
            </a:r>
            <a:r>
              <a:rPr lang="en-US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ro-RO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sz="12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schimba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 via</a:t>
            </a:r>
            <a:r>
              <a:rPr lang="ro-RO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a.</a:t>
            </a:r>
            <a:endParaRPr lang="ro-RO" sz="12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tabLst>
                <a:tab pos="114300" algn="l"/>
              </a:tabLst>
            </a:pPr>
            <a:endParaRPr lang="en-US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Î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plus,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aduce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riscuri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tatea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mamei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200" dirty="0"/>
              <a:t>ș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copilului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fi: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Nou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-n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scut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greutate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mic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ro-RO" sz="1200" dirty="0">
                <a:ea typeface="Times New Roman" panose="02020603050405020304" pitchFamily="18" charset="0"/>
                <a:cs typeface="Arial" panose="020B0604020202020204" pitchFamily="34" charset="0"/>
              </a:rPr>
              <a:t>ș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tere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Decesul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nou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scutului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Moartea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f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tului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Avort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spontan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200" dirty="0"/>
              <a:t>ș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complica</a:t>
            </a:r>
            <a:r>
              <a:rPr lang="ro-RO" sz="1200" dirty="0"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ii;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ro-RO" sz="1200" dirty="0"/>
              <a:t>ș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tere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prematur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Hipertensiune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indus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sarcin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Decesul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mamei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Abandonul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nou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-n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scutului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Izolare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social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Depresie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post-partum;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Absenteism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200" dirty="0"/>
              <a:t>ș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abandon </a:t>
            </a:r>
            <a:r>
              <a:rPr lang="ro-RO" sz="1200" dirty="0"/>
              <a:t>ș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colar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mamei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Symbol" panose="05050102010706020507" pitchFamily="18" charset="2"/>
              <a:buChar char=""/>
              <a:tabLst>
                <a:tab pos="114300" algn="l"/>
              </a:tabLst>
            </a:pPr>
            <a:endParaRPr lang="en-US" sz="1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Symbol" panose="05050102010706020507" pitchFamily="18" charset="2"/>
              <a:buChar char=""/>
              <a:tabLst>
                <a:tab pos="114300" algn="l"/>
              </a:tabLst>
            </a:pPr>
            <a:endParaRPr lang="en-US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37D0F161-3847-9CA0-FAA8-A377B7D5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356" y="734533"/>
            <a:ext cx="3119718" cy="235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Întârzierea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menstruaţiei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Greţuri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i</a:t>
            </a:r>
            <a:r>
              <a:rPr lang="en-US" dirty="0">
                <a:cs typeface="Arial" panose="020B0604020202020204" pitchFamily="34" charset="0"/>
              </a:rPr>
              <a:t> v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rs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turi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Modific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ale </a:t>
            </a:r>
            <a:r>
              <a:rPr lang="en-US" dirty="0" err="1">
                <a:cs typeface="Arial" panose="020B0604020202020204" pitchFamily="34" charset="0"/>
              </a:rPr>
              <a:t>sânilor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de </a:t>
            </a:r>
            <a:r>
              <a:rPr lang="en-US" dirty="0" err="1">
                <a:cs typeface="Arial" panose="020B0604020202020204" pitchFamily="34" charset="0"/>
              </a:rPr>
              <a:t>oboseal</a:t>
            </a:r>
            <a:r>
              <a:rPr lang="ro-RO" dirty="0"/>
              <a:t>ă</a:t>
            </a:r>
            <a:r>
              <a:rPr lang="en-US" dirty="0"/>
              <a:t>;</a:t>
            </a:r>
            <a:endParaRPr lang="en-US" dirty="0"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Sensibilitate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crescut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 la </a:t>
            </a:r>
            <a:r>
              <a:rPr lang="en-US" dirty="0" err="1">
                <a:cs typeface="Arial" panose="020B0604020202020204" pitchFamily="34" charset="0"/>
              </a:rPr>
              <a:t>mirosuri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Modificarea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preferinţelor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alimentare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Urin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dese;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Cre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terea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num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rului</a:t>
            </a:r>
            <a:r>
              <a:rPr lang="en-US" dirty="0">
                <a:cs typeface="Arial" panose="020B0604020202020204" pitchFamily="34" charset="0"/>
              </a:rPr>
              <a:t> de b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t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i</a:t>
            </a:r>
            <a:r>
              <a:rPr lang="en-US" dirty="0">
                <a:cs typeface="Arial" panose="020B0604020202020204" pitchFamily="34" charset="0"/>
              </a:rPr>
              <a:t> ale </a:t>
            </a:r>
            <a:r>
              <a:rPr lang="en-US" dirty="0" err="1">
                <a:cs typeface="Arial" panose="020B0604020202020204" pitchFamily="34" charset="0"/>
              </a:rPr>
              <a:t>inimii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Constipaţie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Cre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terea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temperaturii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corpului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Sânger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vaginale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Modific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de </a:t>
            </a:r>
            <a:r>
              <a:rPr lang="en-US" dirty="0" err="1">
                <a:cs typeface="Arial" panose="020B0604020202020204" pitchFamily="34" charset="0"/>
              </a:rPr>
              <a:t>dispoziţie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DCAFCC-F2A7-CA77-EBF3-A3EDB02F432E}"/>
              </a:ext>
            </a:extLst>
          </p:cNvPr>
          <p:cNvSpPr txBox="1"/>
          <p:nvPr/>
        </p:nvSpPr>
        <p:spPr>
          <a:xfrm>
            <a:off x="8929000" y="163556"/>
            <a:ext cx="30838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 CE POT ANUN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O SARCIN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799199" y="3379445"/>
            <a:ext cx="34693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 FACI DACĂ AI ACESTE 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ro-RO" sz="14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14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37D0F161-3847-9CA0-FAA8-A377B7D5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9199" y="4065354"/>
            <a:ext cx="3119718" cy="119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Test </a:t>
            </a:r>
            <a:r>
              <a:rPr lang="en-US" dirty="0" err="1">
                <a:cs typeface="Arial" panose="020B0604020202020204" pitchFamily="34" charset="0"/>
              </a:rPr>
              <a:t>pentru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depistarea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sarcinii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Consult medical de </a:t>
            </a:r>
            <a:r>
              <a:rPr lang="en-US" dirty="0" err="1">
                <a:cs typeface="Arial" panose="020B0604020202020204" pitchFamily="34" charset="0"/>
              </a:rPr>
              <a:t>specialitate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Discut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 cu </a:t>
            </a:r>
            <a:r>
              <a:rPr lang="en-US" dirty="0" err="1"/>
              <a:t>asistentul</a:t>
            </a:r>
            <a:r>
              <a:rPr lang="en-US" dirty="0"/>
              <a:t> medical </a:t>
            </a:r>
            <a:r>
              <a:rPr lang="ro-RO" dirty="0"/>
              <a:t>ș</a:t>
            </a:r>
            <a:r>
              <a:rPr lang="en-US" dirty="0" err="1"/>
              <a:t>colar</a:t>
            </a:r>
            <a:r>
              <a:rPr lang="en-US" dirty="0"/>
              <a:t>, </a:t>
            </a:r>
            <a:r>
              <a:rPr lang="en-US" dirty="0" err="1"/>
              <a:t>asistentul</a:t>
            </a:r>
            <a:r>
              <a:rPr lang="en-US" dirty="0"/>
              <a:t> medical </a:t>
            </a:r>
            <a:r>
              <a:rPr lang="en-US" dirty="0" err="1"/>
              <a:t>comunitar</a:t>
            </a:r>
            <a:r>
              <a:rPr lang="en-US" dirty="0"/>
              <a:t>, </a:t>
            </a:r>
            <a:r>
              <a:rPr lang="en-US" dirty="0" err="1"/>
              <a:t>mediatorul</a:t>
            </a:r>
            <a:r>
              <a:rPr lang="en-US" dirty="0"/>
              <a:t> </a:t>
            </a:r>
            <a:r>
              <a:rPr lang="en-US" dirty="0" err="1"/>
              <a:t>sanitar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Ia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decizii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doar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/>
              <a:t>î</a:t>
            </a:r>
            <a:r>
              <a:rPr lang="en-US" dirty="0" err="1">
                <a:cs typeface="Arial" panose="020B0604020202020204" pitchFamily="34" charset="0"/>
              </a:rPr>
              <a:t>mpreun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 cu </a:t>
            </a:r>
            <a:r>
              <a:rPr lang="en-US" dirty="0" err="1">
                <a:cs typeface="Arial" panose="020B0604020202020204" pitchFamily="34" charset="0"/>
              </a:rPr>
              <a:t>speciali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tii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B65FB9-D73A-056A-D4D3-22E08738C9C3}"/>
              </a:ext>
            </a:extLst>
          </p:cNvPr>
          <p:cNvSpPr txBox="1"/>
          <p:nvPr/>
        </p:nvSpPr>
        <p:spPr>
          <a:xfrm>
            <a:off x="8566649" y="5919281"/>
            <a:ext cx="3621249" cy="93871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Alegerile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tale î</a:t>
            </a:r>
            <a:r>
              <a:rPr lang="ro-RO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b="1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b="1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schimba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viitorul</a:t>
            </a:r>
            <a:r>
              <a:rPr lang="ro-RO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</a:pP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 descr="One red balloon flying away from other white balloons">
            <a:extLst>
              <a:ext uri="{FF2B5EF4-FFF2-40B4-BE49-F238E27FC236}">
                <a16:creationId xmlns:a16="http://schemas.microsoft.com/office/drawing/2014/main" id="{9EBCEC30-CDE7-7B97-6276-AB60E0655C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29" y="4093962"/>
            <a:ext cx="3621248" cy="2715937"/>
          </a:xfrm>
          <a:prstGeom prst="rect">
            <a:avLst/>
          </a:prstGeom>
        </p:spPr>
      </p:pic>
      <p:pic>
        <p:nvPicPr>
          <p:cNvPr id="13" name="Graphic 12" descr="Stack of books with pear">
            <a:extLst>
              <a:ext uri="{FF2B5EF4-FFF2-40B4-BE49-F238E27FC236}">
                <a16:creationId xmlns:a16="http://schemas.microsoft.com/office/drawing/2014/main" id="{F5724B05-ABBF-09C3-6562-3DA6A17533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225933" y="-61227"/>
            <a:ext cx="6308103" cy="630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1018</Words>
  <Application>Microsoft Office PowerPoint</Application>
  <PresentationFormat>Widescreen</PresentationFormat>
  <Paragraphs>145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Roboto</vt:lpstr>
      <vt:lpstr>Symbol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Melnic</dc:creator>
  <cp:lastModifiedBy>Eugenia Bratu</cp:lastModifiedBy>
  <cp:revision>96</cp:revision>
  <cp:lastPrinted>2024-06-13T11:53:42Z</cp:lastPrinted>
  <dcterms:created xsi:type="dcterms:W3CDTF">2023-11-13T05:04:26Z</dcterms:created>
  <dcterms:modified xsi:type="dcterms:W3CDTF">2024-06-19T12:17:57Z</dcterms:modified>
</cp:coreProperties>
</file>